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3" r:id="rId16"/>
    <p:sldId id="287" r:id="rId17"/>
    <p:sldId id="288" r:id="rId18"/>
    <p:sldId id="291" r:id="rId19"/>
    <p:sldId id="290" r:id="rId20"/>
    <p:sldId id="289" r:id="rId21"/>
    <p:sldId id="293" r:id="rId22"/>
    <p:sldId id="294" r:id="rId23"/>
    <p:sldId id="292" r:id="rId24"/>
    <p:sldId id="295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BED98-529D-4488-A4F8-BC16AC908767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HOA%202015-2016\TO&#193;N%20TU&#7846;N%2031%20-%20TI&#7870;T%20148%20LUY&#7878;N%20T&#7852;P\RhythmOfTheRain-Hoatau_rs38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slide" Target="slide21.xml"/><Relationship Id="rId3" Type="http://schemas.openxmlformats.org/officeDocument/2006/relationships/image" Target="../media/image34.jpeg"/><Relationship Id="rId7" Type="http://schemas.openxmlformats.org/officeDocument/2006/relationships/slide" Target="slide20.xml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slide" Target="slide17.xml"/><Relationship Id="rId5" Type="http://schemas.openxmlformats.org/officeDocument/2006/relationships/slide" Target="slide19.xml"/><Relationship Id="rId15" Type="http://schemas.openxmlformats.org/officeDocument/2006/relationships/slide" Target="slide22.xml"/><Relationship Id="rId10" Type="http://schemas.openxmlformats.org/officeDocument/2006/relationships/image" Target="../media/image37.gif"/><Relationship Id="rId4" Type="http://schemas.openxmlformats.org/officeDocument/2006/relationships/slide" Target="slide23.xml"/><Relationship Id="rId9" Type="http://schemas.openxmlformats.org/officeDocument/2006/relationships/slide" Target="slide18.xml"/><Relationship Id="rId1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D:\PICTURES\A___ẢNH\Trang trí POWERPOINT\Backgrounds\Colorful-Birthday-Balloons-Print-Mast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42864" y="1553294"/>
            <a:ext cx="716045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Giáo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án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điện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tử</a:t>
            </a:r>
            <a:endParaRPr lang="en-US" sz="54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2394" y="10672"/>
            <a:ext cx="580396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 TIỂU HỌC ÁI MỘ A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2209801" y="3216275"/>
            <a:ext cx="6934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Môn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cs typeface="Arial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cs typeface="Arial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cs typeface="Arial" charset="0"/>
              </a:rPr>
              <a:t> 2</a:t>
            </a:r>
          </a:p>
          <a:p>
            <a:pPr algn="l"/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Tuần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sz="3200" dirty="0" smtClean="0">
                <a:solidFill>
                  <a:srgbClr val="000000"/>
                </a:solidFill>
                <a:cs typeface="Arial" charset="0"/>
              </a:rPr>
              <a:t>25</a:t>
            </a:r>
            <a:endParaRPr lang="en-US" sz="3200" dirty="0">
              <a:solidFill>
                <a:srgbClr val="000000"/>
              </a:solidFill>
              <a:cs typeface="Arial" charset="0"/>
            </a:endParaRPr>
          </a:p>
          <a:p>
            <a:pPr algn="l"/>
            <a:endParaRPr lang="en-US" sz="3200" b="1" dirty="0">
              <a:cs typeface="Arial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cs typeface="Times New Roman" pitchFamily="18" charset="0"/>
              </a:rPr>
              <a:t>MỘT SỐ LOÀI CÂY SỐNG TRÊN CẠN</a:t>
            </a:r>
            <a:endParaRPr lang="en-US" sz="3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" name="RhythmOfTheRain-Hoatau_rs3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13" y="414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y-sa-1441378270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81400" cy="4152900"/>
          </a:xfrm>
          <a:prstGeom prst="rect">
            <a:avLst/>
          </a:prstGeom>
        </p:spPr>
      </p:pic>
      <p:pic>
        <p:nvPicPr>
          <p:cNvPr id="12" name="Picture 11" descr="PPCONT_0183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0"/>
            <a:ext cx="5562600" cy="411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09800" y="44178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/>
              <a:t>1. </a:t>
            </a:r>
            <a:r>
              <a:rPr lang="en-US" sz="3600" err="1" smtClean="0"/>
              <a:t>Đây</a:t>
            </a:r>
            <a:r>
              <a:rPr lang="en-US" sz="3600" smtClean="0"/>
              <a:t> </a:t>
            </a:r>
            <a:r>
              <a:rPr lang="en-US" sz="3600" err="1" smtClean="0"/>
              <a:t>là</a:t>
            </a:r>
            <a:r>
              <a:rPr lang="en-US" sz="3600" smtClean="0"/>
              <a:t>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</a:p>
          <a:p>
            <a:endParaRPr lang="en-US" sz="3600" smtClean="0"/>
          </a:p>
          <a:p>
            <a:r>
              <a:rPr lang="en-US" sz="3600" smtClean="0"/>
              <a:t>2.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có</a:t>
            </a:r>
            <a:r>
              <a:rPr lang="en-US" sz="3600" smtClean="0"/>
              <a:t> </a:t>
            </a:r>
            <a:r>
              <a:rPr lang="en-US" sz="3600" err="1" smtClean="0"/>
              <a:t>lợi</a:t>
            </a:r>
            <a:r>
              <a:rPr lang="en-US" sz="3600" smtClean="0"/>
              <a:t> </a:t>
            </a:r>
            <a:r>
              <a:rPr lang="en-US" sz="3600" err="1" smtClean="0"/>
              <a:t>ích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  <a:endParaRPr lang="en-US" sz="3600"/>
          </a:p>
        </p:txBody>
      </p:sp>
      <p:sp>
        <p:nvSpPr>
          <p:cNvPr id="14" name="TextBox 13"/>
          <p:cNvSpPr txBox="1"/>
          <p:nvPr/>
        </p:nvSpPr>
        <p:spPr>
          <a:xfrm>
            <a:off x="1219200" y="4397276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sả</a:t>
            </a:r>
            <a:endParaRPr lang="en-US" sz="3600" b="1" smtClean="0">
              <a:solidFill>
                <a:srgbClr val="FF0000"/>
              </a:solidFill>
            </a:endParaRPr>
          </a:p>
          <a:p>
            <a:pPr algn="ctr"/>
            <a:endParaRPr lang="en-US" sz="3600" b="1" smtClean="0">
              <a:solidFill>
                <a:srgbClr val="FF0000"/>
              </a:solidFill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Lợi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ích</a:t>
            </a:r>
            <a:r>
              <a:rPr lang="en-US" sz="3600" b="1" smtClean="0">
                <a:solidFill>
                  <a:srgbClr val="FF0000"/>
                </a:solidFill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dùng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làm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thuốc</a:t>
            </a:r>
            <a:r>
              <a:rPr lang="en-US" sz="3600" b="1" smtClean="0">
                <a:solidFill>
                  <a:srgbClr val="FF0000"/>
                </a:solidFill>
              </a:rPr>
              <a:t>, </a:t>
            </a:r>
            <a:r>
              <a:rPr lang="en-US" sz="3600" b="1" err="1" smtClean="0">
                <a:solidFill>
                  <a:srgbClr val="FF0000"/>
                </a:solidFill>
              </a:rPr>
              <a:t>gia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vị</a:t>
            </a:r>
            <a:r>
              <a:rPr lang="en-US" sz="3600" b="1" smtClean="0">
                <a:solidFill>
                  <a:srgbClr val="FF0000"/>
                </a:solidFill>
              </a:rPr>
              <a:t>. 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15" name="Picture 14" descr="914d5d647444b9728d4c53f3de68a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0"/>
            <a:ext cx="4800600" cy="4191000"/>
          </a:xfrm>
          <a:prstGeom prst="rect">
            <a:avLst/>
          </a:prstGeom>
        </p:spPr>
      </p:pic>
      <p:pic>
        <p:nvPicPr>
          <p:cNvPr id="17" name="Picture 16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343400" cy="4191000"/>
          </a:xfrm>
          <a:prstGeom prst="rect">
            <a:avLst/>
          </a:prstGeom>
        </p:spPr>
      </p:pic>
      <p:pic>
        <p:nvPicPr>
          <p:cNvPr id="18" name="Picture 17" descr="cach-lam-luoi-heo-xao-rieng-sa-don-gian-ma-thom-ngon-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162175" cy="18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a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5334000" cy="3733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09800" y="44178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/>
              <a:t>1. </a:t>
            </a:r>
            <a:r>
              <a:rPr lang="en-US" sz="3600" err="1" smtClean="0"/>
              <a:t>Đây</a:t>
            </a:r>
            <a:r>
              <a:rPr lang="en-US" sz="3600" smtClean="0"/>
              <a:t> </a:t>
            </a:r>
            <a:r>
              <a:rPr lang="en-US" sz="3600" err="1" smtClean="0"/>
              <a:t>là</a:t>
            </a:r>
            <a:r>
              <a:rPr lang="en-US" sz="3600" smtClean="0"/>
              <a:t>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</a:p>
          <a:p>
            <a:endParaRPr lang="en-US" sz="3600" smtClean="0"/>
          </a:p>
          <a:p>
            <a:r>
              <a:rPr lang="en-US" sz="3600" smtClean="0"/>
              <a:t>2.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có</a:t>
            </a:r>
            <a:r>
              <a:rPr lang="en-US" sz="3600" smtClean="0"/>
              <a:t> </a:t>
            </a:r>
            <a:r>
              <a:rPr lang="en-US" sz="3600" err="1" smtClean="0"/>
              <a:t>lợi</a:t>
            </a:r>
            <a:r>
              <a:rPr lang="en-US" sz="3600" smtClean="0"/>
              <a:t> </a:t>
            </a:r>
            <a:r>
              <a:rPr lang="en-US" sz="3600" err="1" smtClean="0"/>
              <a:t>ích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  <a:endParaRPr lang="en-US" sz="3600"/>
          </a:p>
        </p:txBody>
      </p:sp>
      <p:sp>
        <p:nvSpPr>
          <p:cNvPr id="14" name="TextBox 13"/>
          <p:cNvSpPr txBox="1"/>
          <p:nvPr/>
        </p:nvSpPr>
        <p:spPr>
          <a:xfrm>
            <a:off x="1828800" y="44196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lạc</a:t>
            </a:r>
            <a:r>
              <a:rPr lang="en-US" sz="3600" b="1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Lợi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ích</a:t>
            </a:r>
            <a:r>
              <a:rPr lang="en-US" sz="3600" b="1" smtClean="0">
                <a:solidFill>
                  <a:srgbClr val="FF0000"/>
                </a:solidFill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cho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củ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để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ăn</a:t>
            </a:r>
            <a:r>
              <a:rPr lang="en-US" sz="3600" b="1" smtClean="0">
                <a:solidFill>
                  <a:srgbClr val="FF0000"/>
                </a:solidFill>
              </a:rPr>
              <a:t>. 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2050" name="Picture 2" descr="Kết quả hình ảnh cho củ lạ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964"/>
            <a:ext cx="4286250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599" y="2133600"/>
          <a:ext cx="8686801" cy="32766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590801"/>
                <a:gridCol w="2057400"/>
                <a:gridCol w="2057400"/>
                <a:gridCol w="19812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/>
                        <a:t>Cây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ăn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quả</a:t>
                      </a: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/>
                        <a:t>Cây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lấy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gỗ</a:t>
                      </a: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/>
                        <a:t>Cây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lương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thực</a:t>
                      </a:r>
                      <a:r>
                        <a:rPr lang="en-US" sz="2800" baseline="0" smtClean="0"/>
                        <a:t>, </a:t>
                      </a:r>
                      <a:r>
                        <a:rPr lang="en-US" sz="2800" baseline="0" err="1" smtClean="0"/>
                        <a:t>thực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phẩm</a:t>
                      </a: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/>
                        <a:t>Cây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làm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gia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vị</a:t>
                      </a:r>
                      <a:r>
                        <a:rPr lang="en-US" sz="2800" baseline="0" smtClean="0"/>
                        <a:t>, </a:t>
                      </a:r>
                      <a:r>
                        <a:rPr lang="en-US" sz="2800" baseline="0" err="1" smtClean="0"/>
                        <a:t>làm</a:t>
                      </a:r>
                      <a:r>
                        <a:rPr lang="en-US" sz="2800" baseline="0" smtClean="0"/>
                        <a:t> </a:t>
                      </a:r>
                      <a:r>
                        <a:rPr lang="en-US" sz="2800" baseline="0" err="1" smtClean="0"/>
                        <a:t>thuốc</a:t>
                      </a: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800" smtClean="0"/>
                    </a:p>
                    <a:p>
                      <a:pPr>
                        <a:buFontTx/>
                        <a:buChar char="-"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800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800" smtClean="0"/>
                    </a:p>
                    <a:p>
                      <a:pPr>
                        <a:buFontTx/>
                        <a:buChar char="-"/>
                      </a:pPr>
                      <a:endParaRPr lang="en-US" sz="28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720405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b="1" smtClean="0"/>
              <a:t> </a:t>
            </a:r>
            <a:r>
              <a:rPr lang="en-US" sz="2800" b="1" err="1" smtClean="0"/>
              <a:t>Cây</a:t>
            </a:r>
            <a:r>
              <a:rPr lang="en-US" sz="2800" b="1" smtClean="0"/>
              <a:t> </a:t>
            </a:r>
            <a:r>
              <a:rPr lang="en-US" sz="2800" b="1" err="1" smtClean="0"/>
              <a:t>mít</a:t>
            </a:r>
            <a:endParaRPr lang="en-US" sz="2800" b="1" smtClean="0"/>
          </a:p>
          <a:p>
            <a:pPr>
              <a:buFontTx/>
              <a:buChar char="-"/>
            </a:pPr>
            <a:r>
              <a:rPr lang="en-US" sz="2800" b="1" smtClean="0"/>
              <a:t> </a:t>
            </a:r>
            <a:r>
              <a:rPr lang="en-US" sz="2800" b="1" err="1" smtClean="0"/>
              <a:t>Cây</a:t>
            </a:r>
            <a:r>
              <a:rPr lang="en-US" sz="2800" b="1" smtClean="0"/>
              <a:t>  </a:t>
            </a:r>
            <a:r>
              <a:rPr lang="en-US" sz="2800" b="1" err="1" smtClean="0"/>
              <a:t>đu</a:t>
            </a:r>
            <a:r>
              <a:rPr lang="en-US" sz="2800" b="1" smtClean="0"/>
              <a:t> </a:t>
            </a:r>
            <a:r>
              <a:rPr lang="en-US" sz="2800" b="1" err="1" smtClean="0"/>
              <a:t>đủ</a:t>
            </a:r>
            <a:endParaRPr lang="en-US" sz="2800" b="1" smtClean="0"/>
          </a:p>
          <a:p>
            <a:pPr>
              <a:buFontTx/>
              <a:buChar char="-"/>
            </a:pPr>
            <a:r>
              <a:rPr lang="en-US" sz="2800" b="1" smtClean="0"/>
              <a:t> </a:t>
            </a:r>
            <a:r>
              <a:rPr lang="en-US" sz="2800" b="1" err="1" smtClean="0"/>
              <a:t>Cây</a:t>
            </a:r>
            <a:r>
              <a:rPr lang="en-US" sz="2800" b="1" smtClean="0"/>
              <a:t> </a:t>
            </a:r>
            <a:r>
              <a:rPr lang="en-US" sz="2800" b="1" err="1" smtClean="0"/>
              <a:t>thanh</a:t>
            </a:r>
            <a:r>
              <a:rPr lang="en-US" sz="2800" b="1" smtClean="0"/>
              <a:t> long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3770293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b="1" smtClean="0"/>
              <a:t> </a:t>
            </a:r>
            <a:r>
              <a:rPr lang="en-US" sz="2800" b="1" err="1" smtClean="0"/>
              <a:t>Cây</a:t>
            </a:r>
            <a:r>
              <a:rPr lang="en-US" sz="2800" b="1" smtClean="0"/>
              <a:t> </a:t>
            </a:r>
            <a:r>
              <a:rPr lang="en-US" sz="2800" b="1" err="1" smtClean="0"/>
              <a:t>mít</a:t>
            </a:r>
            <a:endParaRPr lang="en-US" sz="2800" b="1" smtClean="0"/>
          </a:p>
          <a:p>
            <a:pPr>
              <a:buFontTx/>
              <a:buChar char="-"/>
            </a:pPr>
            <a:r>
              <a:rPr lang="en-US" sz="2800" b="1" smtClean="0"/>
              <a:t> </a:t>
            </a:r>
            <a:r>
              <a:rPr lang="en-US" sz="2800" b="1" err="1" smtClean="0"/>
              <a:t>Cây</a:t>
            </a:r>
            <a:r>
              <a:rPr lang="en-US" sz="2800" b="1" smtClean="0"/>
              <a:t> phi </a:t>
            </a:r>
            <a:r>
              <a:rPr lang="en-US" sz="2800" b="1" err="1" smtClean="0"/>
              <a:t>lao</a:t>
            </a:r>
            <a:endParaRPr lang="en-US" sz="2800" b="1"/>
          </a:p>
        </p:txBody>
      </p:sp>
      <p:sp>
        <p:nvSpPr>
          <p:cNvPr id="8" name="TextBox 7"/>
          <p:cNvSpPr txBox="1"/>
          <p:nvPr/>
        </p:nvSpPr>
        <p:spPr>
          <a:xfrm>
            <a:off x="5029200" y="3694093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b="1" smtClean="0"/>
              <a:t> </a:t>
            </a:r>
            <a:r>
              <a:rPr lang="en-US" sz="2800" b="1" err="1" smtClean="0"/>
              <a:t>Cây</a:t>
            </a:r>
            <a:r>
              <a:rPr lang="en-US" sz="2800" b="1" smtClean="0"/>
              <a:t> </a:t>
            </a:r>
            <a:r>
              <a:rPr lang="en-US" sz="2800" b="1" err="1" smtClean="0"/>
              <a:t>ngô</a:t>
            </a:r>
            <a:endParaRPr lang="en-US" sz="2800" b="1" smtClean="0"/>
          </a:p>
          <a:p>
            <a:pPr>
              <a:buFontTx/>
              <a:buChar char="-"/>
            </a:pPr>
            <a:r>
              <a:rPr lang="en-US" sz="2800" b="1" smtClean="0"/>
              <a:t> </a:t>
            </a:r>
            <a:r>
              <a:rPr lang="en-US" sz="2800" b="1" err="1" smtClean="0"/>
              <a:t>Cây</a:t>
            </a:r>
            <a:r>
              <a:rPr lang="en-US" sz="2800" b="1" smtClean="0"/>
              <a:t> </a:t>
            </a:r>
            <a:r>
              <a:rPr lang="en-US" sz="2800" b="1" err="1" smtClean="0"/>
              <a:t>lạc</a:t>
            </a:r>
            <a:endParaRPr lang="en-US" sz="2800" b="1"/>
          </a:p>
        </p:txBody>
      </p:sp>
      <p:sp>
        <p:nvSpPr>
          <p:cNvPr id="9" name="TextBox 8"/>
          <p:cNvSpPr txBox="1"/>
          <p:nvPr/>
        </p:nvSpPr>
        <p:spPr>
          <a:xfrm>
            <a:off x="7010400" y="36677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- </a:t>
            </a:r>
            <a:r>
              <a:rPr lang="en-US" sz="2800" b="1" err="1" smtClean="0"/>
              <a:t>Cây</a:t>
            </a:r>
            <a:r>
              <a:rPr lang="en-US" sz="2800" b="1" smtClean="0"/>
              <a:t> </a:t>
            </a:r>
            <a:r>
              <a:rPr lang="en-US" sz="2800" b="1" err="1" smtClean="0"/>
              <a:t>sả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8763000" cy="3276600"/>
          </a:xfrm>
        </p:spPr>
        <p:txBody>
          <a:bodyPr>
            <a:noAutofit/>
          </a:bodyPr>
          <a:lstStyle/>
          <a:p>
            <a:pPr algn="just" eaLnBrk="1" hangingPunct="1">
              <a:buNone/>
            </a:pPr>
            <a:r>
              <a:rPr lang="en-US" sz="4000" b="1" i="1" dirty="0" smtClean="0">
                <a:solidFill>
                  <a:srgbClr val="0000FF"/>
                </a:solidFill>
                <a:cs typeface="Times New Roman" pitchFamily="18" charset="0"/>
              </a:rPr>
              <a:t>  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Có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rất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nhiều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loài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cây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sống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trên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cạn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.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Chúng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cung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cấp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thức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ăn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cho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người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và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động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vật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,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làm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thuốc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và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chúng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còn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nhiều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lợi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ích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accent2"/>
                </a:solidFill>
                <a:cs typeface="Times New Roman" pitchFamily="18" charset="0"/>
              </a:rPr>
              <a:t>khác</a:t>
            </a:r>
            <a:r>
              <a:rPr lang="en-US" sz="4800" b="1" i="1" dirty="0" smtClean="0">
                <a:solidFill>
                  <a:schemeClr val="accent2"/>
                </a:solidFill>
                <a:cs typeface="Times New Roman" pitchFamily="18" charset="0"/>
              </a:rPr>
              <a:t>.</a:t>
            </a:r>
            <a:endParaRPr lang="en-US" sz="480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sz="4000" b="1" i="1" dirty="0" smtClean="0">
                <a:solidFill>
                  <a:schemeClr val="accent2"/>
                </a:solidFill>
                <a:latin typeface="VNI-Times" pitchFamily="2" charset="0"/>
              </a:rPr>
              <a:t>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Kết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luận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1752600" y="5943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en-US" sz="2400" b="1" err="1">
                <a:solidFill>
                  <a:srgbClr val="0000FF"/>
                </a:solidFill>
              </a:rPr>
              <a:t>Bạch</a:t>
            </a: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en-US" sz="2400" b="1" err="1">
                <a:solidFill>
                  <a:srgbClr val="0000FF"/>
                </a:solidFill>
              </a:rPr>
              <a:t>đàn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64770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err="1">
                <a:solidFill>
                  <a:srgbClr val="0000FF"/>
                </a:solidFill>
              </a:rPr>
              <a:t>Xà</a:t>
            </a: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en-US" sz="2400" b="1" err="1">
                <a:solidFill>
                  <a:srgbClr val="0000FF"/>
                </a:solidFill>
              </a:rPr>
              <a:t>cừ</a:t>
            </a:r>
            <a:endParaRPr lang="en-US" sz="2400" b="1">
              <a:solidFill>
                <a:srgbClr val="0000FF"/>
              </a:solidFill>
            </a:endParaRPr>
          </a:p>
        </p:txBody>
      </p:sp>
      <p:pic>
        <p:nvPicPr>
          <p:cNvPr id="18462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64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71600"/>
            <a:ext cx="3200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743200" y="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Cây</a:t>
            </a:r>
            <a:r>
              <a:rPr lang="en-US" sz="40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0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lấy</a:t>
            </a:r>
            <a:r>
              <a:rPr lang="en-US" sz="40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0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gỗ</a:t>
            </a:r>
            <a:endParaRPr lang="en-US" sz="40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/>
      <p:bldP spid="184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a-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4114800"/>
            <a:ext cx="3962400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62484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 smtClean="0">
                <a:solidFill>
                  <a:srgbClr val="FF0000"/>
                </a:solidFill>
              </a:rPr>
              <a:t>Cây</a:t>
            </a:r>
            <a:r>
              <a:rPr lang="en-US" sz="2800" b="1" smtClean="0">
                <a:solidFill>
                  <a:srgbClr val="FF0000"/>
                </a:solidFill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</a:rPr>
              <a:t>tía</a:t>
            </a:r>
            <a:r>
              <a:rPr lang="en-US" sz="2800" b="1" smtClean="0">
                <a:solidFill>
                  <a:srgbClr val="FF0000"/>
                </a:solidFill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</a:rPr>
              <a:t>tô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21508" name="Picture 4" descr="IMG_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0"/>
            <a:ext cx="4114800" cy="304800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286000" y="0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663300"/>
                </a:solidFill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Cây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dùng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để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làm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thuốc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76200" y="685800"/>
            <a:ext cx="2286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err="1">
                <a:solidFill>
                  <a:srgbClr val="FF0000"/>
                </a:solidFill>
              </a:rPr>
              <a:t>Cây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nhọ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nồi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0" name="Picture 12" descr="IMG_0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2000"/>
            <a:ext cx="4419600" cy="304800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391400" y="2819400"/>
            <a:ext cx="167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err="1" smtClean="0">
                <a:solidFill>
                  <a:srgbClr val="FF0000"/>
                </a:solidFill>
              </a:rPr>
              <a:t>Cây</a:t>
            </a:r>
            <a:r>
              <a:rPr lang="en-US" sz="2800" b="1" smtClean="0">
                <a:solidFill>
                  <a:srgbClr val="FF0000"/>
                </a:solidFill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</a:rPr>
              <a:t>đinh</a:t>
            </a:r>
            <a:r>
              <a:rPr lang="en-US" sz="2800" b="1" smtClean="0">
                <a:solidFill>
                  <a:srgbClr val="FF0000"/>
                </a:solidFill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</a:rPr>
              <a:t>lăng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4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438400" y="0"/>
            <a:ext cx="4343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600" b="1" kern="1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70000"/>
                    </a:srgbClr>
                  </a:gs>
                  <a:gs pos="12000">
                    <a:srgbClr val="E81766">
                      <a:alpha val="73600"/>
                    </a:srgbClr>
                  </a:gs>
                  <a:gs pos="27000">
                    <a:srgbClr val="EE3F17">
                      <a:alpha val="78100"/>
                    </a:srgbClr>
                  </a:gs>
                  <a:gs pos="48000">
                    <a:srgbClr val="FFFF00">
                      <a:alpha val="84400"/>
                    </a:srgbClr>
                  </a:gs>
                  <a:gs pos="64999">
                    <a:srgbClr val="1A8D48">
                      <a:alpha val="89500"/>
                    </a:srgbClr>
                  </a:gs>
                  <a:gs pos="78999">
                    <a:srgbClr val="0819FB">
                      <a:alpha val="93700"/>
                    </a:srgbClr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images_15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499699"/>
            <a:ext cx="1895475" cy="165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60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419600"/>
            <a:ext cx="2362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Bellcoll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3300" y="424815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Kết quả hình ảnh cho hình động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9358"/>
            <a:ext cx="2286000" cy="16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ết quả hình ảnh cho hình ảnh chuyển động dễ thương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4573" y="1559358"/>
            <a:ext cx="1753310" cy="18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hình ảnh chuyển động dễ thương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34385"/>
            <a:ext cx="2237237" cy="16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3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4856946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/>
              <a:t>Em hãy điền vào dấu ba chấm để tạo thành câu hoàn chỉnh</a:t>
            </a: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924800" y="6172200"/>
            <a:ext cx="9144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ết quả hình ảnh cho cây dừ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93" y="2088"/>
            <a:ext cx="5837607" cy="47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052"/>
            <a:ext cx="3276600" cy="47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5410107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Đây là cây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799" y="542757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 smtClean="0">
                <a:solidFill>
                  <a:srgbClr val="FF0000"/>
                </a:solidFill>
              </a:rPr>
              <a:t>ừa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1682" y="5428152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smtClean="0"/>
              <a:t>ây cho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45175" y="542757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,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27317" y="544561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q</a:t>
            </a:r>
            <a:r>
              <a:rPr lang="en-US" smtClean="0">
                <a:solidFill>
                  <a:srgbClr val="FF0000"/>
                </a:solidFill>
              </a:rPr>
              <a:t>uả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3554" y="5428152"/>
            <a:ext cx="114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</a:t>
            </a:r>
            <a:r>
              <a:rPr lang="en-US" smtClean="0">
                <a:solidFill>
                  <a:srgbClr val="FF0000"/>
                </a:solidFill>
              </a:rPr>
              <a:t>óng mát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4650" y="5445618"/>
            <a:ext cx="39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và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50720" y="54397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giúp chắn gió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5836871"/>
            <a:ext cx="283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A, cà rốt, củ, làm thực phẩm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37953" y="6254234"/>
            <a:ext cx="376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B, dừa, quả, bóng mát, giúp chắn gió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109672" y="5410107"/>
            <a:ext cx="25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,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1676400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60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MAY MẮN</a:t>
            </a:r>
          </a:p>
          <a:p>
            <a:endParaRPr lang="en-US" sz="6000" b="1" cap="all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21" descr="Bellcol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3434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Bellcol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2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Bellcol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Bellcol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524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8001000" y="6324600"/>
            <a:ext cx="914400" cy="4572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772" y="3043535"/>
            <a:ext cx="8816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Bạn được nhận một phần quà</a:t>
            </a:r>
            <a:endParaRPr lang="en-US" sz="5400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10916019_cay-xoai-mango-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1054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886200"/>
            <a:ext cx="662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FF0000"/>
                </a:solidFill>
              </a:rPr>
              <a:t>ĐÂY LÀ CÂY GÌ ?</a:t>
            </a:r>
          </a:p>
          <a:p>
            <a:pPr algn="ctr"/>
            <a:r>
              <a:rPr lang="en-US" sz="2000" b="1" i="1" smtClean="0">
                <a:solidFill>
                  <a:srgbClr val="FF0000"/>
                </a:solidFill>
              </a:rPr>
              <a:t>HÃY NÊU ÍCH LỢI CỦA CHÚNG?</a:t>
            </a:r>
          </a:p>
          <a:p>
            <a:r>
              <a:rPr lang="en-US" sz="2000" smtClean="0"/>
              <a:t>A. Cây nhãn, cây cho bóng mát</a:t>
            </a:r>
          </a:p>
          <a:p>
            <a:r>
              <a:rPr lang="en-US" sz="2000" smtClean="0"/>
              <a:t>B. Cây dưa hấu, cây cho quả</a:t>
            </a:r>
          </a:p>
          <a:p>
            <a:r>
              <a:rPr lang="en-US" sz="2000" smtClean="0"/>
              <a:t>C. Cây xoài, cây cho quả và bóng mát</a:t>
            </a:r>
            <a:endParaRPr lang="en-US" sz="200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8229600" y="6324600"/>
            <a:ext cx="685800" cy="3810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5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" y="297180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* Cây có thể  sống ở đâu ?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0" y="3810000"/>
            <a:ext cx="891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>
                <a:solidFill>
                  <a:srgbClr val="800000"/>
                </a:solidFill>
                <a:latin typeface="Times New Roman" pitchFamily="18" charset="0"/>
              </a:rPr>
              <a:t>- Cây có thể sống ở khắp nơi : trên cạn ,dưới nước.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304800" y="1905000"/>
            <a:ext cx="4724400" cy="566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CŨ</a:t>
            </a: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2971800" y="789662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Tự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ã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  <p:bldP spid="450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2" action="ppaction://hlinksldjump"/>
          </p:cNvPr>
          <p:cNvSpPr/>
          <p:nvPr/>
        </p:nvSpPr>
        <p:spPr>
          <a:xfrm>
            <a:off x="8077200" y="6248400"/>
            <a:ext cx="7620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ết quả hình ảnh cho cây tía t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14773" cy="460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633" y="4883884"/>
            <a:ext cx="75563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</a:rPr>
              <a:t> 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</a:rPr>
              <a:t>  Đây là cây gì? Cây này có lợi ích gì?</a:t>
            </a:r>
          </a:p>
          <a:p>
            <a:pPr marL="342900" indent="-342900">
              <a:buAutoNum type="alphaUcPeriod"/>
            </a:pPr>
            <a:r>
              <a:rPr lang="en-US" sz="2400" smtClean="0"/>
              <a:t>Cây bưởi, cho bóng mát</a:t>
            </a:r>
          </a:p>
          <a:p>
            <a:pPr marL="342900" indent="-342900">
              <a:buAutoNum type="alphaUcPeriod"/>
            </a:pPr>
            <a:r>
              <a:rPr lang="en-US" sz="2400" smtClean="0"/>
              <a:t>Cây hành, làm gia vị trong nấu ăn</a:t>
            </a:r>
          </a:p>
          <a:p>
            <a:pPr marL="342900" indent="-342900">
              <a:buAutoNum type="alphaUcPeriod"/>
            </a:pPr>
            <a:r>
              <a:rPr lang="en-US" sz="2400" smtClean="0"/>
              <a:t>Cây tía tô, là một loại gia vị và một vị thuốc giúp giải cảm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7800" y="4419600"/>
            <a:ext cx="495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smtClean="0">
                <a:solidFill>
                  <a:srgbClr val="FF0000"/>
                </a:solidFill>
              </a:rPr>
              <a:t>Tên của cây là? Lợi ích của chúng? </a:t>
            </a:r>
          </a:p>
          <a:p>
            <a:pPr marL="514350" lvl="0" indent="-514350">
              <a:buAutoNum type="alphaUcPeriod"/>
            </a:pPr>
            <a:r>
              <a:rPr lang="en-US" sz="2800" smtClean="0"/>
              <a:t>Su hào</a:t>
            </a:r>
          </a:p>
          <a:p>
            <a:pPr marL="514350" lvl="0" indent="-514350">
              <a:buAutoNum type="alphaUcPeriod"/>
            </a:pPr>
            <a:r>
              <a:rPr lang="en-US" sz="2800" smtClean="0"/>
              <a:t>Cải bắp</a:t>
            </a:r>
          </a:p>
          <a:p>
            <a:pPr marL="514350" lvl="0" indent="-514350">
              <a:buAutoNum type="alphaUcPeriod"/>
            </a:pPr>
            <a:r>
              <a:rPr lang="en-US" sz="2800" smtClean="0"/>
              <a:t>Rau ngót</a:t>
            </a:r>
          </a:p>
          <a:p>
            <a:pPr lvl="0" algn="ctr"/>
            <a:endParaRPr lang="en-US" sz="2800" b="1" smtClean="0">
              <a:solidFill>
                <a:srgbClr val="FF0000"/>
              </a:solidFill>
            </a:endParaRPr>
          </a:p>
        </p:txBody>
      </p:sp>
      <p:pic>
        <p:nvPicPr>
          <p:cNvPr id="2052" name="Picture 4" descr="Kết quả hình ảnh cho cây su hà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008" y="-18789"/>
            <a:ext cx="5123145" cy="40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8232541" y="6160412"/>
            <a:ext cx="7620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55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8077200" y="6248400"/>
            <a:ext cx="7620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0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6282" y="5029200"/>
            <a:ext cx="590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Đây là cây gì? Em hãy nêu lợi ích của chúng?</a:t>
            </a:r>
          </a:p>
          <a:p>
            <a:pPr marL="457200" indent="-457200">
              <a:buAutoNum type="alphaUcPeriod"/>
            </a:pPr>
            <a:r>
              <a:rPr lang="en-US" sz="2400" b="1" smtClean="0"/>
              <a:t>Cây hoa hướng dương,</a:t>
            </a:r>
          </a:p>
          <a:p>
            <a:pPr marL="457200" indent="-457200">
              <a:buAutoNum type="alphaUcPeriod"/>
            </a:pPr>
            <a:r>
              <a:rPr lang="en-US" sz="2400" b="1" smtClean="0"/>
              <a:t>Cây hoa hồng</a:t>
            </a:r>
          </a:p>
          <a:p>
            <a:pPr marL="457200" indent="-457200">
              <a:buAutoNum type="alphaUcPeriod"/>
            </a:pPr>
            <a:r>
              <a:rPr lang="en-US" sz="2400" b="1" smtClean="0"/>
              <a:t>Cây hoa phong lan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xmlns="" val="7825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8763000" cy="3276600"/>
          </a:xfrm>
        </p:spPr>
        <p:txBody>
          <a:bodyPr>
            <a:noAutofit/>
          </a:bodyPr>
          <a:lstStyle/>
          <a:p>
            <a:pPr algn="just" eaLnBrk="1" hangingPunct="1">
              <a:buNone/>
            </a:pP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 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rất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nhiều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loài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cây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sống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trên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cạn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Chúng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nguồn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cung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cấp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thức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ăn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động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ngoài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ra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chúng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còn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nhiều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lợi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ích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cs typeface="Times New Roman" pitchFamily="18" charset="0"/>
              </a:rPr>
              <a:t>khác</a:t>
            </a:r>
            <a:r>
              <a:rPr lang="en-US" sz="4000" b="1" i="1" smtClean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sz="4000" smtClean="0"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sz="4000" b="1" i="1" smtClean="0">
                <a:solidFill>
                  <a:srgbClr val="0000FF"/>
                </a:solidFill>
                <a:latin typeface="VNI-Times" pitchFamily="2" charset="0"/>
              </a:rPr>
              <a:t>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Kết</a:t>
            </a:r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luận</a:t>
            </a:r>
            <a:endParaRPr lang="en-US" sz="5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781800" y="3551128"/>
            <a:ext cx="1524000" cy="68058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Cây lương thực</a:t>
            </a: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83474" y="4953000"/>
            <a:ext cx="1612726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Cây ăn quả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851136" y="4953002"/>
            <a:ext cx="1597164" cy="76199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Cây thuốc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447800" y="4953001"/>
            <a:ext cx="1653435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  <a:r>
              <a:rPr lang="en-US" smtClean="0"/>
              <a:t>ây gia vị</a:t>
            </a: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115862" y="3474020"/>
            <a:ext cx="1551138" cy="7169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Cây hoa</a:t>
            </a: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15862" y="2180831"/>
            <a:ext cx="1660741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Cây chắn gió, chắn cát</a:t>
            </a: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685766" y="2229893"/>
            <a:ext cx="1391434" cy="78783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Cây cho bóng mát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046690" y="1728851"/>
            <a:ext cx="15621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Cây lấy gõ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0" y="3017729"/>
            <a:ext cx="2362200" cy="12954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loài cây sống trên cạn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endCxn id="13" idx="1"/>
          </p:cNvCxnSpPr>
          <p:nvPr/>
        </p:nvCxnSpPr>
        <p:spPr>
          <a:xfrm>
            <a:off x="2667000" y="2942831"/>
            <a:ext cx="1184136" cy="26460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3"/>
          </p:cNvCxnSpPr>
          <p:nvPr/>
        </p:nvCxnSpPr>
        <p:spPr>
          <a:xfrm>
            <a:off x="2667000" y="3832510"/>
            <a:ext cx="849920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86100" y="4191000"/>
            <a:ext cx="861640" cy="8382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0"/>
          </p:cNvCxnSpPr>
          <p:nvPr/>
        </p:nvCxnSpPr>
        <p:spPr>
          <a:xfrm flipH="1" flipV="1">
            <a:off x="4460736" y="4313134"/>
            <a:ext cx="188982" cy="6398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2"/>
          </p:cNvCxnSpPr>
          <p:nvPr/>
        </p:nvCxnSpPr>
        <p:spPr>
          <a:xfrm flipH="1">
            <a:off x="4656290" y="2490851"/>
            <a:ext cx="171450" cy="53131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1"/>
            <a:endCxn id="13" idx="7"/>
          </p:cNvCxnSpPr>
          <p:nvPr/>
        </p:nvCxnSpPr>
        <p:spPr>
          <a:xfrm flipH="1">
            <a:off x="5521464" y="2623811"/>
            <a:ext cx="1164302" cy="58362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867400" y="3832510"/>
            <a:ext cx="914400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334000" y="4191001"/>
            <a:ext cx="769616" cy="83819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765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hitecornerFl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2672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WhitecornerFl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167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91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3243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391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391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53149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4673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5435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1" descr="Misc-02-jun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567363" y="3271837"/>
            <a:ext cx="6858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2" descr="Misc-02-jun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-3238500" y="3238500"/>
            <a:ext cx="685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13" descr="Misc-02-jun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14" descr="Misc-02-jun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53200"/>
            <a:ext cx="91440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15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5435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6" descr="Bellcol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2860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17" descr="Bellcol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28600"/>
            <a:ext cx="1524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8" name="WordArt 18"/>
          <p:cNvSpPr>
            <a:spLocks noChangeArrowheads="1" noChangeShapeType="1" noTextEdit="1"/>
          </p:cNvSpPr>
          <p:nvPr/>
        </p:nvSpPr>
        <p:spPr bwMode="auto">
          <a:xfrm>
            <a:off x="1828800" y="1828800"/>
            <a:ext cx="5791200" cy="464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3600" b="1" kern="10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Xin </a:t>
            </a:r>
            <a:r>
              <a:rPr lang="en-US" sz="3600" b="1" kern="10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tr</a:t>
            </a:r>
            <a:r>
              <a:rPr lang="vi-VN" sz="3600" b="1" kern="1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ân </a:t>
            </a:r>
            <a:r>
              <a:rPr lang="vi-VN" sz="3600" b="1" kern="10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trọng cảm ơn các thầy cô giáo</a:t>
            </a:r>
            <a:endParaRPr lang="en-US" sz="3600" b="1" kern="10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Arial"/>
              <a:cs typeface="Arial"/>
            </a:endParaRPr>
          </a:p>
        </p:txBody>
      </p:sp>
      <p:pic>
        <p:nvPicPr>
          <p:cNvPr id="13331" name="Picture 19" descr="Bellcol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03860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20" descr="Bellcol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14800"/>
            <a:ext cx="1524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21" descr="Bellcoll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259080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22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54673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23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72440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24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55435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25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55435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8" name="Picture 26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55435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9" name="Picture 27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548640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0" name="Picture 28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1" name="Picture 29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5010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" name="Picture 30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9527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3" name="Picture 31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5435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3" descr="blumen-pflanzen05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87680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11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56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0" descr="COS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338" y="0"/>
            <a:ext cx="1109662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COS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29300"/>
            <a:ext cx="11096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088313" y="4267200"/>
            <a:ext cx="10556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WordArt 11"/>
          <p:cNvSpPr>
            <a:spLocks noChangeArrowheads="1" noChangeShapeType="1" noTextEdit="1"/>
          </p:cNvSpPr>
          <p:nvPr/>
        </p:nvSpPr>
        <p:spPr bwMode="auto">
          <a:xfrm>
            <a:off x="3200400" y="10668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Tự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Xã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130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6200"/>
            <a:ext cx="1676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66988" y="1972270"/>
            <a:ext cx="73148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kern="10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Một số loài cây sống trên cạn </a:t>
            </a:r>
            <a:endParaRPr lang="en-US" sz="4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Mot so loai cay song tren 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464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19" name="Picture 23" descr="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3000" cy="464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04800" y="1600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4267200" y="1600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152400" y="3886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419600" y="3886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19800" y="136525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8610600" y="25908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6096000" y="41910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800" y="480060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1. </a:t>
            </a:r>
            <a:r>
              <a:rPr lang="en-US" sz="4000" b="1" err="1" smtClean="0">
                <a:solidFill>
                  <a:srgbClr val="FF0000"/>
                </a:solidFill>
              </a:rPr>
              <a:t>Đây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</a:rPr>
              <a:t>là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</a:rPr>
              <a:t>cây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</a:rPr>
              <a:t>gì</a:t>
            </a:r>
            <a:r>
              <a:rPr lang="en-US" sz="4000" b="1" smtClean="0">
                <a:solidFill>
                  <a:srgbClr val="FF0000"/>
                </a:solidFill>
              </a:rPr>
              <a:t> ?</a:t>
            </a:r>
          </a:p>
          <a:p>
            <a:endParaRPr lang="en-US" sz="4000" b="1" smtClean="0">
              <a:solidFill>
                <a:srgbClr val="FF0000"/>
              </a:solidFill>
            </a:endParaRPr>
          </a:p>
          <a:p>
            <a:r>
              <a:rPr lang="en-US" sz="4000" b="1" smtClean="0">
                <a:solidFill>
                  <a:srgbClr val="FF0000"/>
                </a:solidFill>
              </a:rPr>
              <a:t>2. </a:t>
            </a:r>
            <a:r>
              <a:rPr lang="en-US" sz="4000" b="1" err="1" smtClean="0">
                <a:solidFill>
                  <a:srgbClr val="FF0000"/>
                </a:solidFill>
              </a:rPr>
              <a:t>Cây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</a:rPr>
              <a:t>có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</a:rPr>
              <a:t>lợi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</a:rPr>
              <a:t>ích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</a:rPr>
              <a:t>gì</a:t>
            </a:r>
            <a:r>
              <a:rPr lang="en-US" sz="4000" b="1" smtClean="0">
                <a:solidFill>
                  <a:srgbClr val="FF0000"/>
                </a:solidFill>
              </a:rPr>
              <a:t> ?</a:t>
            </a:r>
            <a:endParaRPr 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0" grpId="0"/>
      <p:bldP spid="4121" grpId="0"/>
      <p:bldP spid="4122" grpId="0"/>
      <p:bldP spid="4123" grpId="0"/>
      <p:bldP spid="4124" grpId="0"/>
      <p:bldP spid="4125" grpId="0"/>
      <p:bldP spid="412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1752600" y="33528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5" name="Picture 14" descr="AChien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0"/>
            <a:ext cx="6750492" cy="4114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8200" y="41130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/>
              <a:t>1. </a:t>
            </a:r>
            <a:r>
              <a:rPr lang="en-US" sz="3600" err="1" smtClean="0"/>
              <a:t>Đây</a:t>
            </a:r>
            <a:r>
              <a:rPr lang="en-US" sz="3600" smtClean="0"/>
              <a:t> </a:t>
            </a:r>
            <a:r>
              <a:rPr lang="en-US" sz="3600" err="1" smtClean="0"/>
              <a:t>là</a:t>
            </a:r>
            <a:r>
              <a:rPr lang="en-US" sz="3600" smtClean="0"/>
              <a:t>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</a:p>
          <a:p>
            <a:endParaRPr lang="en-US" sz="3600" smtClean="0"/>
          </a:p>
          <a:p>
            <a:r>
              <a:rPr lang="en-US" sz="3600" smtClean="0"/>
              <a:t>2.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có</a:t>
            </a:r>
            <a:r>
              <a:rPr lang="en-US" sz="3600" smtClean="0"/>
              <a:t> </a:t>
            </a:r>
            <a:r>
              <a:rPr lang="en-US" sz="3600" err="1" smtClean="0"/>
              <a:t>lợi</a:t>
            </a:r>
            <a:r>
              <a:rPr lang="en-US" sz="3600" smtClean="0"/>
              <a:t> </a:t>
            </a:r>
            <a:r>
              <a:rPr lang="en-US" sz="3600" err="1" smtClean="0"/>
              <a:t>ích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-381000" y="4321076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mít</a:t>
            </a:r>
            <a:r>
              <a:rPr lang="en-US" sz="3600" b="1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Lợi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ích</a:t>
            </a:r>
            <a:r>
              <a:rPr lang="en-US" sz="3600" b="1" smtClean="0">
                <a:solidFill>
                  <a:srgbClr val="FF0000"/>
                </a:solidFill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cho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quả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để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ăn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và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lấy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gỗ</a:t>
            </a:r>
            <a:r>
              <a:rPr lang="en-US" sz="3600" b="1" smtClean="0">
                <a:solidFill>
                  <a:srgbClr val="FF0000"/>
                </a:solidFill>
              </a:rPr>
              <a:t>. </a:t>
            </a:r>
          </a:p>
          <a:p>
            <a:pPr algn="ctr"/>
            <a:endParaRPr lang="en-US" smtClean="0"/>
          </a:p>
          <a:p>
            <a:pPr algn="ctr"/>
            <a:endParaRPr lang="en-US"/>
          </a:p>
        </p:txBody>
      </p:sp>
      <p:pic>
        <p:nvPicPr>
          <p:cNvPr id="18" name="Picture 3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098073" cy="3733800"/>
          </a:xfrm>
          <a:prstGeom prst="rect">
            <a:avLst/>
          </a:prstGeom>
          <a:noFill/>
        </p:spPr>
      </p:pic>
      <p:pic>
        <p:nvPicPr>
          <p:cNvPr id="19" name="Picture 18" descr="mmrlx8tjeukvl6fy5akp-qua-mit-ch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200" y="4114800"/>
            <a:ext cx="2209800" cy="20177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y-phi-lao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0"/>
            <a:ext cx="2743200" cy="4038600"/>
          </a:xfrm>
          <a:prstGeom prst="rect">
            <a:avLst/>
          </a:prstGeom>
        </p:spPr>
      </p:pic>
      <p:pic>
        <p:nvPicPr>
          <p:cNvPr id="13" name="Picture 12" descr="phi_lao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0"/>
            <a:ext cx="3960614" cy="4038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7400" y="4495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/>
              <a:t>1. </a:t>
            </a:r>
            <a:r>
              <a:rPr lang="en-US" sz="3600" err="1" smtClean="0"/>
              <a:t>Đây</a:t>
            </a:r>
            <a:r>
              <a:rPr lang="en-US" sz="3600" smtClean="0"/>
              <a:t> </a:t>
            </a:r>
            <a:r>
              <a:rPr lang="en-US" sz="3600" err="1" smtClean="0"/>
              <a:t>là</a:t>
            </a:r>
            <a:r>
              <a:rPr lang="en-US" sz="3600" smtClean="0"/>
              <a:t>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</a:p>
          <a:p>
            <a:endParaRPr lang="en-US" sz="3600" smtClean="0"/>
          </a:p>
          <a:p>
            <a:r>
              <a:rPr lang="en-US" sz="3600" smtClean="0"/>
              <a:t>2.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có</a:t>
            </a:r>
            <a:r>
              <a:rPr lang="en-US" sz="3600" smtClean="0"/>
              <a:t> </a:t>
            </a:r>
            <a:r>
              <a:rPr lang="en-US" sz="3600" err="1" smtClean="0"/>
              <a:t>lợi</a:t>
            </a:r>
            <a:r>
              <a:rPr lang="en-US" sz="3600" smtClean="0"/>
              <a:t> </a:t>
            </a:r>
            <a:r>
              <a:rPr lang="en-US" sz="3600" err="1" smtClean="0"/>
              <a:t>ích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  <a:endParaRPr lang="en-US" sz="3600"/>
          </a:p>
        </p:txBody>
      </p:sp>
      <p:sp>
        <p:nvSpPr>
          <p:cNvPr id="16" name="TextBox 15"/>
          <p:cNvSpPr txBox="1"/>
          <p:nvPr/>
        </p:nvSpPr>
        <p:spPr>
          <a:xfrm>
            <a:off x="685800" y="44196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</a:rPr>
              <a:t> phi </a:t>
            </a:r>
            <a:r>
              <a:rPr lang="en-US" sz="3600" b="1" dirty="0" err="1" smtClean="0">
                <a:solidFill>
                  <a:srgbClr val="FF0000"/>
                </a:solidFill>
              </a:rPr>
              <a:t>lao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Lợi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ích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bóng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mát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cảnh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lấy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gỗ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7" name="Picture 3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0"/>
            <a:ext cx="2459037" cy="248443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42672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>
              <a:solidFill>
                <a:srgbClr val="0000FF"/>
              </a:solidFill>
              <a:latin typeface="VNI-Times" pitchFamily="2" charset="0"/>
              <a:cs typeface="Times New Roman" pitchFamily="18" charset="0"/>
            </a:endParaRPr>
          </a:p>
        </p:txBody>
      </p:sp>
      <p:pic>
        <p:nvPicPr>
          <p:cNvPr id="12" name="Picture 11" descr="caybap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0"/>
            <a:ext cx="4267200" cy="3505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57400" y="4495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/>
              <a:t>1. </a:t>
            </a:r>
            <a:r>
              <a:rPr lang="en-US" sz="3600" err="1" smtClean="0"/>
              <a:t>Đây</a:t>
            </a:r>
            <a:r>
              <a:rPr lang="en-US" sz="3600" smtClean="0"/>
              <a:t> </a:t>
            </a:r>
            <a:r>
              <a:rPr lang="en-US" sz="3600" err="1" smtClean="0"/>
              <a:t>là</a:t>
            </a:r>
            <a:r>
              <a:rPr lang="en-US" sz="3600" smtClean="0"/>
              <a:t>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</a:p>
          <a:p>
            <a:endParaRPr lang="en-US" sz="3600" smtClean="0"/>
          </a:p>
          <a:p>
            <a:r>
              <a:rPr lang="en-US" sz="3600" smtClean="0"/>
              <a:t>2.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có</a:t>
            </a:r>
            <a:r>
              <a:rPr lang="en-US" sz="3600" smtClean="0"/>
              <a:t> </a:t>
            </a:r>
            <a:r>
              <a:rPr lang="en-US" sz="3600" err="1" smtClean="0"/>
              <a:t>lợi</a:t>
            </a:r>
            <a:r>
              <a:rPr lang="en-US" sz="3600" smtClean="0"/>
              <a:t> </a:t>
            </a:r>
            <a:r>
              <a:rPr lang="en-US" sz="3600" err="1" smtClean="0"/>
              <a:t>ích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  <a:endParaRPr lang="en-US" sz="3600"/>
          </a:p>
        </p:txBody>
      </p:sp>
      <p:sp>
        <p:nvSpPr>
          <p:cNvPr id="14" name="TextBox 13"/>
          <p:cNvSpPr txBox="1"/>
          <p:nvPr/>
        </p:nvSpPr>
        <p:spPr>
          <a:xfrm>
            <a:off x="685800" y="4038600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ngô</a:t>
            </a:r>
            <a:r>
              <a:rPr lang="en-US" sz="3600" b="1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Lợi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ích</a:t>
            </a:r>
            <a:r>
              <a:rPr lang="en-US" sz="3600" b="1" smtClean="0">
                <a:solidFill>
                  <a:srgbClr val="FF0000"/>
                </a:solidFill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cho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bắp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để</a:t>
            </a:r>
            <a:r>
              <a:rPr lang="en-US" sz="3600" b="1" smtClean="0">
                <a:solidFill>
                  <a:srgbClr val="FF0000"/>
                </a:solidFill>
              </a:rPr>
              <a:t> ăn, thân cây   làm thức ăn cho động vật.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15" name="Picture 14" descr="medium_amk1409541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0"/>
            <a:ext cx="4267200" cy="3886200"/>
          </a:xfrm>
          <a:prstGeom prst="rect">
            <a:avLst/>
          </a:prstGeom>
        </p:spPr>
      </p:pic>
      <p:pic>
        <p:nvPicPr>
          <p:cNvPr id="17" name="Picture 4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0"/>
            <a:ext cx="3200400" cy="3352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05000" y="458931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/>
              <a:t>1. </a:t>
            </a:r>
            <a:r>
              <a:rPr lang="en-US" sz="3600" err="1" smtClean="0"/>
              <a:t>Đây</a:t>
            </a:r>
            <a:r>
              <a:rPr lang="en-US" sz="3600" smtClean="0"/>
              <a:t> </a:t>
            </a:r>
            <a:r>
              <a:rPr lang="en-US" sz="3600" err="1" smtClean="0"/>
              <a:t>là</a:t>
            </a:r>
            <a:r>
              <a:rPr lang="en-US" sz="3600" smtClean="0"/>
              <a:t>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</a:p>
          <a:p>
            <a:endParaRPr lang="en-US" sz="3600" smtClean="0"/>
          </a:p>
          <a:p>
            <a:r>
              <a:rPr lang="en-US" sz="3600" smtClean="0"/>
              <a:t>2.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có</a:t>
            </a:r>
            <a:r>
              <a:rPr lang="en-US" sz="3600" smtClean="0"/>
              <a:t> </a:t>
            </a:r>
            <a:r>
              <a:rPr lang="en-US" sz="3600" err="1" smtClean="0"/>
              <a:t>lợi</a:t>
            </a:r>
            <a:r>
              <a:rPr lang="en-US" sz="3600" smtClean="0"/>
              <a:t> </a:t>
            </a:r>
            <a:r>
              <a:rPr lang="en-US" sz="3600" err="1" smtClean="0"/>
              <a:t>ích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  <a:endParaRPr lang="en-US" sz="3600"/>
          </a:p>
        </p:txBody>
      </p:sp>
      <p:sp>
        <p:nvSpPr>
          <p:cNvPr id="14" name="TextBox 13"/>
          <p:cNvSpPr txBox="1"/>
          <p:nvPr/>
        </p:nvSpPr>
        <p:spPr>
          <a:xfrm>
            <a:off x="2057400" y="50292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đu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đủ</a:t>
            </a:r>
            <a:r>
              <a:rPr lang="en-US" sz="3600" b="1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Lợi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ích</a:t>
            </a:r>
            <a:r>
              <a:rPr lang="en-US" sz="3600" b="1" smtClean="0">
                <a:solidFill>
                  <a:srgbClr val="FF0000"/>
                </a:solidFill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cho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quả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để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ăn</a:t>
            </a:r>
            <a:r>
              <a:rPr lang="en-US" sz="3600" b="1" smtClean="0">
                <a:solidFill>
                  <a:srgbClr val="FF0000"/>
                </a:solidFill>
              </a:rPr>
              <a:t>. 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1200" y="1981200"/>
            <a:ext cx="4572000" cy="4324865"/>
          </a:xfrm>
          <a:prstGeom prst="rect">
            <a:avLst/>
          </a:prstGeom>
          <a:noFill/>
        </p:spPr>
      </p:pic>
      <p:pic>
        <p:nvPicPr>
          <p:cNvPr id="1028" name="Picture 4" descr="Kết quả hình ảnh cho quả đu đ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4404" y="457200"/>
            <a:ext cx="4509596" cy="32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cây đu đủ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782"/>
            <a:ext cx="4953000" cy="45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0-7KT21BaoAnh1072012153949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0"/>
            <a:ext cx="6248400" cy="3962400"/>
          </a:xfrm>
          <a:prstGeom prst="rect">
            <a:avLst/>
          </a:prstGeom>
        </p:spPr>
      </p:pic>
      <p:pic>
        <p:nvPicPr>
          <p:cNvPr id="13" name="Picture 12" descr="thanhlong-cc0b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3581400" cy="2924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09800" y="44178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/>
              <a:t>1. </a:t>
            </a:r>
            <a:r>
              <a:rPr lang="en-US" sz="3600" err="1" smtClean="0"/>
              <a:t>Đây</a:t>
            </a:r>
            <a:r>
              <a:rPr lang="en-US" sz="3600" smtClean="0"/>
              <a:t> </a:t>
            </a:r>
            <a:r>
              <a:rPr lang="en-US" sz="3600" err="1" smtClean="0"/>
              <a:t>là</a:t>
            </a:r>
            <a:r>
              <a:rPr lang="en-US" sz="3600" smtClean="0"/>
              <a:t>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</a:p>
          <a:p>
            <a:endParaRPr lang="en-US" sz="3600" smtClean="0"/>
          </a:p>
          <a:p>
            <a:r>
              <a:rPr lang="en-US" sz="3600" smtClean="0"/>
              <a:t>2. </a:t>
            </a:r>
            <a:r>
              <a:rPr lang="en-US" sz="3600" err="1" smtClean="0"/>
              <a:t>Cây</a:t>
            </a:r>
            <a:r>
              <a:rPr lang="en-US" sz="3600" smtClean="0"/>
              <a:t> </a:t>
            </a:r>
            <a:r>
              <a:rPr lang="en-US" sz="3600" err="1" smtClean="0"/>
              <a:t>có</a:t>
            </a:r>
            <a:r>
              <a:rPr lang="en-US" sz="3600" smtClean="0"/>
              <a:t> </a:t>
            </a:r>
            <a:r>
              <a:rPr lang="en-US" sz="3600" err="1" smtClean="0"/>
              <a:t>lợi</a:t>
            </a:r>
            <a:r>
              <a:rPr lang="en-US" sz="3600" smtClean="0"/>
              <a:t> </a:t>
            </a:r>
            <a:r>
              <a:rPr lang="en-US" sz="3600" err="1" smtClean="0"/>
              <a:t>ích</a:t>
            </a:r>
            <a:r>
              <a:rPr lang="en-US" sz="3600" smtClean="0"/>
              <a:t> </a:t>
            </a:r>
            <a:r>
              <a:rPr lang="en-US" sz="3600" err="1" smtClean="0"/>
              <a:t>gì</a:t>
            </a:r>
            <a:r>
              <a:rPr lang="en-US" sz="3600" smtClean="0"/>
              <a:t> ?</a:t>
            </a:r>
            <a:endParaRPr lang="en-US" sz="3600"/>
          </a:p>
        </p:txBody>
      </p:sp>
      <p:sp>
        <p:nvSpPr>
          <p:cNvPr id="15" name="TextBox 14"/>
          <p:cNvSpPr txBox="1"/>
          <p:nvPr/>
        </p:nvSpPr>
        <p:spPr>
          <a:xfrm>
            <a:off x="2209800" y="4397276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thanh</a:t>
            </a:r>
            <a:r>
              <a:rPr lang="en-US" sz="3600" b="1" smtClean="0">
                <a:solidFill>
                  <a:srgbClr val="FF0000"/>
                </a:solidFill>
              </a:rPr>
              <a:t> long.</a:t>
            </a:r>
          </a:p>
          <a:p>
            <a:pPr algn="ctr"/>
            <a:endParaRPr lang="en-US" sz="3600" b="1" smtClean="0">
              <a:solidFill>
                <a:srgbClr val="FF0000"/>
              </a:solidFill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</a:rPr>
              <a:t>Lợi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ích</a:t>
            </a:r>
            <a:r>
              <a:rPr lang="en-US" sz="3600" b="1" smtClean="0">
                <a:solidFill>
                  <a:srgbClr val="FF0000"/>
                </a:solidFill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</a:rPr>
              <a:t>Cây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cho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quả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để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ăn</a:t>
            </a:r>
            <a:r>
              <a:rPr lang="en-US" sz="3600" b="1" smtClean="0">
                <a:solidFill>
                  <a:srgbClr val="FF0000"/>
                </a:solidFill>
              </a:rPr>
              <a:t>. </a:t>
            </a:r>
          </a:p>
          <a:p>
            <a:endParaRPr lang="en-US" smtClean="0"/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676</Words>
  <Application>Microsoft Office PowerPoint</Application>
  <PresentationFormat>On-screen Show (4:3)</PresentationFormat>
  <Paragraphs>132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Kết luận</vt:lpstr>
      <vt:lpstr>Slide 14</vt:lpstr>
      <vt:lpstr>Slide 15</vt:lpstr>
      <vt:lpstr>Slide 16</vt:lpstr>
      <vt:lpstr> </vt:lpstr>
      <vt:lpstr>Slide 18</vt:lpstr>
      <vt:lpstr>Slide 19</vt:lpstr>
      <vt:lpstr>Slide 20</vt:lpstr>
      <vt:lpstr>Slide 21</vt:lpstr>
      <vt:lpstr>Slide 22</vt:lpstr>
      <vt:lpstr>Kết luận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andongnhi</dc:creator>
  <cp:lastModifiedBy>Administrator</cp:lastModifiedBy>
  <cp:revision>68</cp:revision>
  <dcterms:created xsi:type="dcterms:W3CDTF">2016-03-13T12:19:04Z</dcterms:created>
  <dcterms:modified xsi:type="dcterms:W3CDTF">2017-02-28T05:46:47Z</dcterms:modified>
</cp:coreProperties>
</file>